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6" r:id="rId4"/>
    <p:sldId id="287" r:id="rId5"/>
    <p:sldId id="288" r:id="rId6"/>
    <p:sldId id="289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60" r:id="rId17"/>
    <p:sldId id="261" r:id="rId18"/>
    <p:sldId id="262" r:id="rId19"/>
    <p:sldId id="258" r:id="rId20"/>
    <p:sldId id="270" r:id="rId21"/>
    <p:sldId id="272" r:id="rId22"/>
    <p:sldId id="273" r:id="rId23"/>
    <p:sldId id="271" r:id="rId24"/>
    <p:sldId id="290" r:id="rId25"/>
    <p:sldId id="274" r:id="rId26"/>
    <p:sldId id="292" r:id="rId27"/>
    <p:sldId id="275" r:id="rId28"/>
    <p:sldId id="282" r:id="rId29"/>
    <p:sldId id="283" r:id="rId30"/>
    <p:sldId id="276" r:id="rId31"/>
    <p:sldId id="277" r:id="rId32"/>
    <p:sldId id="278" r:id="rId33"/>
    <p:sldId id="279" r:id="rId34"/>
    <p:sldId id="280" r:id="rId35"/>
    <p:sldId id="281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84" d="100"/>
          <a:sy n="84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D1EA-079B-46D3-91E8-5E0013B5288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19C3C-B3D1-475F-93B8-ABE5C91B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C3C-B3D1-475F-93B8-ABE5C91BD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C3C-B3D1-475F-93B8-ABE5C91BD8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C3C-B3D1-475F-93B8-ABE5C91BD8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3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E9FB-8B0A-46DD-A47E-86DE7A41526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5E1E-2AD4-46FD-8D49-5BCC65A1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Education a Key Element of Successful Educational Systems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US" dirty="0" smtClean="0"/>
              <a:t>Erno Lehtinen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23" y="1213052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heraldikot.partio.net/sites/heraldikot.partio.net/files/images/suomen-lippu-36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3" y="1157348"/>
            <a:ext cx="1230319" cy="9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Kuvahaun tulos haulle yhteisty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05" y="1196752"/>
            <a:ext cx="1256598" cy="8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 is relevant for the education development in Indonesia?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276872"/>
            <a:ext cx="7704856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Long distances from the capital (Helsinki) to the northern parts of the country </a:t>
            </a:r>
          </a:p>
          <a:p>
            <a:endParaRPr lang="en-US" sz="3200" dirty="0"/>
          </a:p>
          <a:p>
            <a:r>
              <a:rPr lang="en-US" sz="3200" dirty="0" smtClean="0"/>
              <a:t>Remote areas: isolated villages in Lapland (north) and in archipelago (south-west) with its more than 20 000 islands 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0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is relevant for the education development in Indonesia?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827584" y="3298051"/>
            <a:ext cx="76328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the first half of the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and still after the World War 2 Finland was one of the poorest countries in Europe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0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0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is relevant for the education development in Indonesia?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899592" y="2924944"/>
            <a:ext cx="763284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international comparison studies in 1970’s and 1980’s Finnish students’</a:t>
            </a:r>
          </a:p>
          <a:p>
            <a:r>
              <a:rPr lang="en-US" sz="3600" dirty="0" smtClean="0"/>
              <a:t>achievement in reading, mathematics and science was about average or even below average  within OECD countries 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is relevant for the education development in Indonesia?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891798" y="2492896"/>
            <a:ext cx="727280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Big educational reforms in 1970’s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9-year join comprehensive school for 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Strong emphasis on educational 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New university based teacher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Master degree for all teachers since 1979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55794" y="4581128"/>
            <a:ext cx="734481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Continues development 1980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-Strong emphasis on pedagogical quality, deep learning  and self-regulation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- Evidence based development </a:t>
            </a:r>
            <a:endParaRPr lang="en-US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is relevant for the education development in Indonesia?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56490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Dramatic change in the achievement in international comparison studies (IEA, SIMSS, TIMSS, PISA etc.)</a:t>
            </a:r>
            <a:endParaRPr lang="en-US" dirty="0"/>
          </a:p>
        </p:txBody>
      </p:sp>
      <p:cxnSp>
        <p:nvCxnSpPr>
          <p:cNvPr id="7" name="Suora yhdysviiva 6"/>
          <p:cNvCxnSpPr/>
          <p:nvPr/>
        </p:nvCxnSpPr>
        <p:spPr>
          <a:xfrm>
            <a:off x="1691680" y="3861048"/>
            <a:ext cx="0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691680" y="5877272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69168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211960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292080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691680" y="4941168"/>
            <a:ext cx="396044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3275856" y="4077072"/>
            <a:ext cx="1368152" cy="7920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4644008" y="4077072"/>
            <a:ext cx="100811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6084168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OECD average</a:t>
            </a:r>
            <a:endParaRPr lang="en-US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084168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1691680" y="4869160"/>
            <a:ext cx="1584176" cy="1126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/>
          <p:cNvSpPr txBox="1"/>
          <p:nvPr/>
        </p:nvSpPr>
        <p:spPr>
          <a:xfrm>
            <a:off x="2483768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5" name="Tekstiruutu 24"/>
          <p:cNvSpPr txBox="1"/>
          <p:nvPr/>
        </p:nvSpPr>
        <p:spPr>
          <a:xfrm>
            <a:off x="3419872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601914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06425"/>
            <a:ext cx="86296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39552" y="634067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Economic Forum: The Global Competitiveness Report 2016–2017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296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539552" y="1124744"/>
            <a:ext cx="576064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116918" y="47251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Institutions</a:t>
            </a:r>
            <a:endParaRPr lang="en-US" sz="24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539552" y="634067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Economic Forum: The Global Competitiveness Report 2016–2017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06425"/>
            <a:ext cx="86296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267744" y="1196752"/>
            <a:ext cx="576064" cy="5054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/>
          <p:cNvSpPr txBox="1"/>
          <p:nvPr/>
        </p:nvSpPr>
        <p:spPr>
          <a:xfrm>
            <a:off x="866415" y="4869160"/>
            <a:ext cx="337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Health and primary education</a:t>
            </a:r>
            <a:endParaRPr lang="en-US" sz="20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539552" y="634067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Economic Forum: The Global Competitiveness Report 2016–2017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06425"/>
            <a:ext cx="86296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843808" y="1268760"/>
            <a:ext cx="576064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/>
          <p:cNvSpPr txBox="1"/>
          <p:nvPr/>
        </p:nvSpPr>
        <p:spPr>
          <a:xfrm>
            <a:off x="1475656" y="47251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Higher education and training</a:t>
            </a:r>
            <a:endParaRPr lang="en-US" sz="20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539552" y="634067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Economic Forum: The Global Competitiveness Report 2016–2017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ross Domestic </a:t>
            </a:r>
            <a:r>
              <a:rPr lang="en-US" dirty="0"/>
              <a:t>P</a:t>
            </a:r>
            <a:r>
              <a:rPr lang="en-US" dirty="0" smtClean="0"/>
              <a:t>roduct per Capita of Finland and European Countries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4113"/>
            <a:ext cx="4464496" cy="50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2696825" y="17464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Sweden</a:t>
            </a:r>
            <a:endParaRPr lang="en-US" dirty="0"/>
          </a:p>
        </p:txBody>
      </p:sp>
      <p:sp>
        <p:nvSpPr>
          <p:cNvPr id="10" name="Tekstiruutu 9"/>
          <p:cNvSpPr txBox="1"/>
          <p:nvPr/>
        </p:nvSpPr>
        <p:spPr>
          <a:xfrm>
            <a:off x="3851920" y="37890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 Europe average</a:t>
            </a:r>
            <a:endParaRPr lang="en-US" dirty="0"/>
          </a:p>
        </p:txBody>
      </p:sp>
      <p:cxnSp>
        <p:nvCxnSpPr>
          <p:cNvPr id="12" name="Suora nuoliyhdysviiva 11"/>
          <p:cNvCxnSpPr/>
          <p:nvPr/>
        </p:nvCxnSpPr>
        <p:spPr>
          <a:xfrm flipH="1" flipV="1">
            <a:off x="2738705" y="3789040"/>
            <a:ext cx="1041207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28438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17" name="Suora nuoliyhdysviiva 16"/>
          <p:cNvCxnSpPr/>
          <p:nvPr/>
        </p:nvCxnSpPr>
        <p:spPr>
          <a:xfrm flipH="1" flipV="1">
            <a:off x="2843808" y="4221088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3671900" y="1844824"/>
            <a:ext cx="14761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orakulmio 18"/>
          <p:cNvSpPr/>
          <p:nvPr/>
        </p:nvSpPr>
        <p:spPr>
          <a:xfrm>
            <a:off x="3259308" y="2276872"/>
            <a:ext cx="1150674" cy="40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orakulmio 19"/>
          <p:cNvSpPr/>
          <p:nvPr/>
        </p:nvSpPr>
        <p:spPr>
          <a:xfrm>
            <a:off x="2555776" y="2564904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orakulmio 20"/>
          <p:cNvSpPr/>
          <p:nvPr/>
        </p:nvSpPr>
        <p:spPr>
          <a:xfrm>
            <a:off x="2699792" y="285293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orakulmio 21"/>
          <p:cNvSpPr/>
          <p:nvPr/>
        </p:nvSpPr>
        <p:spPr>
          <a:xfrm>
            <a:off x="2483768" y="3068960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orakulmio 22"/>
          <p:cNvSpPr/>
          <p:nvPr/>
        </p:nvSpPr>
        <p:spPr>
          <a:xfrm>
            <a:off x="2195736" y="3149749"/>
            <a:ext cx="504056" cy="39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orakulmio 24"/>
          <p:cNvSpPr/>
          <p:nvPr/>
        </p:nvSpPr>
        <p:spPr>
          <a:xfrm>
            <a:off x="2195736" y="3347389"/>
            <a:ext cx="252028" cy="44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uora nuoliyhdysviiva 27"/>
          <p:cNvCxnSpPr>
            <a:stCxn id="7" idx="2"/>
          </p:cNvCxnSpPr>
          <p:nvPr/>
        </p:nvCxnSpPr>
        <p:spPr>
          <a:xfrm>
            <a:off x="3200881" y="2115814"/>
            <a:ext cx="471019" cy="84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ernoleh\AppData\Local\Microsoft\Windows\Temporary Internet Files\Content.Outlook\2TU2UKJM\INDONESIA-K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0" y="-935538"/>
            <a:ext cx="9144000" cy="89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state of the Indonesian Education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83568" y="1484784"/>
            <a:ext cx="370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International evaluation reports </a:t>
            </a:r>
          </a:p>
          <a:p>
            <a:r>
              <a:rPr lang="en-US" sz="2000" b="1" dirty="0" smtClean="0"/>
              <a:t>OECD (2015)</a:t>
            </a:r>
          </a:p>
          <a:p>
            <a:r>
              <a:rPr lang="en-US" sz="2000" b="1" dirty="0" smtClean="0"/>
              <a:t>World Bank (2013)</a:t>
            </a:r>
            <a:endParaRPr lang="en-US" sz="20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534037" y="522920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plans for enhancement of the system</a:t>
            </a:r>
            <a:endParaRPr lang="en-US" sz="20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4644008" y="250044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discussion: awareness of the challenges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7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ross Domestic </a:t>
            </a:r>
            <a:r>
              <a:rPr lang="en-US" dirty="0"/>
              <a:t>P</a:t>
            </a:r>
            <a:r>
              <a:rPr lang="en-US" dirty="0" smtClean="0"/>
              <a:t>roduct per Capita of Finland and European Countries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4113"/>
            <a:ext cx="4464496" cy="50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iruutu 12"/>
          <p:cNvSpPr txBox="1"/>
          <p:nvPr/>
        </p:nvSpPr>
        <p:spPr>
          <a:xfrm>
            <a:off x="2843808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17" name="Suora nuoliyhdysviiva 16"/>
          <p:cNvCxnSpPr/>
          <p:nvPr/>
        </p:nvCxnSpPr>
        <p:spPr>
          <a:xfrm flipH="1" flipV="1">
            <a:off x="2699792" y="4284386"/>
            <a:ext cx="360040" cy="440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3671900" y="1844824"/>
            <a:ext cx="14761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orakulmio 18"/>
          <p:cNvSpPr/>
          <p:nvPr/>
        </p:nvSpPr>
        <p:spPr>
          <a:xfrm>
            <a:off x="3259308" y="2276872"/>
            <a:ext cx="1150674" cy="40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orakulmio 19"/>
          <p:cNvSpPr/>
          <p:nvPr/>
        </p:nvSpPr>
        <p:spPr>
          <a:xfrm>
            <a:off x="2555776" y="2564904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orakulmio 20"/>
          <p:cNvSpPr/>
          <p:nvPr/>
        </p:nvSpPr>
        <p:spPr>
          <a:xfrm>
            <a:off x="2699792" y="285293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orakulmio 21"/>
          <p:cNvSpPr/>
          <p:nvPr/>
        </p:nvSpPr>
        <p:spPr>
          <a:xfrm>
            <a:off x="2483768" y="3068960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orakulmio 22"/>
          <p:cNvSpPr/>
          <p:nvPr/>
        </p:nvSpPr>
        <p:spPr>
          <a:xfrm>
            <a:off x="2195736" y="3149749"/>
            <a:ext cx="504056" cy="39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orakulmio 24"/>
          <p:cNvSpPr/>
          <p:nvPr/>
        </p:nvSpPr>
        <p:spPr>
          <a:xfrm>
            <a:off x="2195736" y="3347389"/>
            <a:ext cx="252028" cy="44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i 2"/>
          <p:cNvSpPr/>
          <p:nvPr/>
        </p:nvSpPr>
        <p:spPr>
          <a:xfrm>
            <a:off x="2790717" y="3024246"/>
            <a:ext cx="252028" cy="12601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5148064" y="436510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Comprehensive school and teacher education reform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3059832" y="4034230"/>
            <a:ext cx="2088232" cy="875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/>
          <p:cNvSpPr/>
          <p:nvPr/>
        </p:nvSpPr>
        <p:spPr>
          <a:xfrm>
            <a:off x="3072634" y="2497286"/>
            <a:ext cx="2075430" cy="1116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iruutu 10"/>
          <p:cNvSpPr txBox="1"/>
          <p:nvPr/>
        </p:nvSpPr>
        <p:spPr>
          <a:xfrm>
            <a:off x="2447764" y="1534113"/>
            <a:ext cx="342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Continuous evidence based development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Suora nuoliyhdysviiva 14"/>
          <p:cNvCxnSpPr/>
          <p:nvPr/>
        </p:nvCxnSpPr>
        <p:spPr>
          <a:xfrm>
            <a:off x="3923928" y="2276872"/>
            <a:ext cx="17544" cy="1563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02" y="5949280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impact of teacher education?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2492896"/>
            <a:ext cx="7992888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studies in many countries have shown that just increasing the number of  teacher certificates does not necessarily have a big impact on teaching quality and students learning ( For example the  2013 World Bank study of Indonesian education).</a:t>
            </a:r>
            <a:endParaRPr lang="en-US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49280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impact of teacher education?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2492896"/>
            <a:ext cx="799288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the </a:t>
            </a:r>
            <a:r>
              <a:rPr lang="en-US" sz="3200" b="1" dirty="0" smtClean="0">
                <a:solidFill>
                  <a:srgbClr val="FF0000"/>
                </a:solidFill>
              </a:rPr>
              <a:t>quality</a:t>
            </a:r>
            <a:r>
              <a:rPr lang="en-US" sz="3200" b="1" dirty="0" smtClean="0"/>
              <a:t> of teacher education which matters!</a:t>
            </a:r>
            <a:endParaRPr lang="en-US" sz="3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teacher education makes a difference 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276872"/>
            <a:ext cx="727280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Practically all teachers in Finland had a teacher certificate already before 1970’s but there was a need for quality improvement</a:t>
            </a:r>
            <a:endParaRPr lang="en-US" sz="2800" dirty="0"/>
          </a:p>
        </p:txBody>
      </p:sp>
      <p:cxnSp>
        <p:nvCxnSpPr>
          <p:cNvPr id="7" name="Suora yhdysviiva 6"/>
          <p:cNvCxnSpPr/>
          <p:nvPr/>
        </p:nvCxnSpPr>
        <p:spPr>
          <a:xfrm>
            <a:off x="1691680" y="3861048"/>
            <a:ext cx="0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691680" y="5877272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69168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211960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292080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691680" y="4941168"/>
            <a:ext cx="396044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3275856" y="4077072"/>
            <a:ext cx="1368152" cy="7920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4644008" y="4077072"/>
            <a:ext cx="100811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6084168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OECD average</a:t>
            </a:r>
            <a:endParaRPr lang="en-US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084168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1691680" y="4869160"/>
            <a:ext cx="1584176" cy="1126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/>
          <p:cNvSpPr txBox="1"/>
          <p:nvPr/>
        </p:nvSpPr>
        <p:spPr>
          <a:xfrm>
            <a:off x="2483768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5" name="Tekstiruutu 24"/>
          <p:cNvSpPr txBox="1"/>
          <p:nvPr/>
        </p:nvSpPr>
        <p:spPr>
          <a:xfrm>
            <a:off x="3419872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601914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teacher education makes a difference </a:t>
            </a:r>
            <a:endParaRPr lang="en-US" dirty="0"/>
          </a:p>
        </p:txBody>
      </p:sp>
      <p:cxnSp>
        <p:nvCxnSpPr>
          <p:cNvPr id="7" name="Suora yhdysviiva 6"/>
          <p:cNvCxnSpPr/>
          <p:nvPr/>
        </p:nvCxnSpPr>
        <p:spPr>
          <a:xfrm>
            <a:off x="1691680" y="3861048"/>
            <a:ext cx="0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691680" y="5877272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69168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211960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292080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691680" y="4941168"/>
            <a:ext cx="396044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3275856" y="4077072"/>
            <a:ext cx="1368152" cy="7920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4644008" y="4077072"/>
            <a:ext cx="100811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6084168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OECD average</a:t>
            </a:r>
            <a:endParaRPr lang="en-US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084168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1691680" y="4869160"/>
            <a:ext cx="1584176" cy="1126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/>
          <p:cNvSpPr txBox="1"/>
          <p:nvPr/>
        </p:nvSpPr>
        <p:spPr>
          <a:xfrm>
            <a:off x="2483768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5" name="Tekstiruutu 24"/>
          <p:cNvSpPr txBox="1"/>
          <p:nvPr/>
        </p:nvSpPr>
        <p:spPr>
          <a:xfrm>
            <a:off x="3419872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1907704" y="4077072"/>
            <a:ext cx="1440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/>
          <p:cNvSpPr txBox="1"/>
          <p:nvPr/>
        </p:nvSpPr>
        <p:spPr>
          <a:xfrm>
            <a:off x="323528" y="4077072"/>
            <a:ext cx="122413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of the new teacher education</a:t>
            </a:r>
            <a:endParaRPr lang="en-US" dirty="0"/>
          </a:p>
        </p:txBody>
      </p:sp>
      <p:cxnSp>
        <p:nvCxnSpPr>
          <p:cNvPr id="15" name="Suora nuoliyhdysviiva 14"/>
          <p:cNvCxnSpPr/>
          <p:nvPr/>
        </p:nvCxnSpPr>
        <p:spPr>
          <a:xfrm>
            <a:off x="1547664" y="4365104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05" y="601914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teacher education makes a difference 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276872"/>
            <a:ext cx="727280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Teachers graduated from the new high quality teacher programs became the majority of teaching stuff in schools in 1990’s</a:t>
            </a:r>
            <a:endParaRPr lang="en-US" sz="2800" b="1" dirty="0"/>
          </a:p>
        </p:txBody>
      </p:sp>
      <p:cxnSp>
        <p:nvCxnSpPr>
          <p:cNvPr id="7" name="Suora yhdysviiva 6"/>
          <p:cNvCxnSpPr/>
          <p:nvPr/>
        </p:nvCxnSpPr>
        <p:spPr>
          <a:xfrm>
            <a:off x="1691680" y="3861048"/>
            <a:ext cx="0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691680" y="5877272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691680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211960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292080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691680" y="4941168"/>
            <a:ext cx="396044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3275856" y="4077072"/>
            <a:ext cx="1368152" cy="7920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4644008" y="4077072"/>
            <a:ext cx="100811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6084168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OECD average</a:t>
            </a:r>
            <a:endParaRPr lang="en-US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084168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Finland</a:t>
            </a:r>
            <a:endParaRPr lang="en-US" dirty="0"/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1691680" y="4869160"/>
            <a:ext cx="1584176" cy="1126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/>
          <p:cNvSpPr txBox="1"/>
          <p:nvPr/>
        </p:nvSpPr>
        <p:spPr>
          <a:xfrm>
            <a:off x="2483768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5" name="Tekstiruutu 24"/>
          <p:cNvSpPr txBox="1"/>
          <p:nvPr/>
        </p:nvSpPr>
        <p:spPr>
          <a:xfrm>
            <a:off x="3419872" y="6039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3" name="Ellipsi 2"/>
          <p:cNvSpPr/>
          <p:nvPr/>
        </p:nvSpPr>
        <p:spPr>
          <a:xfrm>
            <a:off x="3563888" y="3789040"/>
            <a:ext cx="864096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orakulmio 5"/>
          <p:cNvSpPr/>
          <p:nvPr/>
        </p:nvSpPr>
        <p:spPr>
          <a:xfrm>
            <a:off x="1907704" y="4077072"/>
            <a:ext cx="1440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/>
          <p:cNvSpPr txBox="1"/>
          <p:nvPr/>
        </p:nvSpPr>
        <p:spPr>
          <a:xfrm>
            <a:off x="323528" y="4077072"/>
            <a:ext cx="122413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of the new teacher education</a:t>
            </a:r>
            <a:endParaRPr lang="en-US" dirty="0"/>
          </a:p>
        </p:txBody>
      </p:sp>
      <p:cxnSp>
        <p:nvCxnSpPr>
          <p:cNvPr id="15" name="Suora nuoliyhdysviiva 14"/>
          <p:cNvCxnSpPr/>
          <p:nvPr/>
        </p:nvCxnSpPr>
        <p:spPr>
          <a:xfrm>
            <a:off x="1547664" y="4365104"/>
            <a:ext cx="2880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3131840" y="3661867"/>
            <a:ext cx="540060" cy="383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05" y="601914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Co-creation of an Quality </a:t>
            </a:r>
            <a:r>
              <a:rPr lang="en-US" dirty="0"/>
              <a:t>E</a:t>
            </a:r>
            <a:r>
              <a:rPr lang="en-US" dirty="0" smtClean="0"/>
              <a:t>nhancement </a:t>
            </a:r>
            <a:r>
              <a:rPr lang="en-US" dirty="0"/>
              <a:t>P</a:t>
            </a:r>
            <a:r>
              <a:rPr lang="en-US" dirty="0" smtClean="0"/>
              <a:t>roject for Indonesian Teacher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Kuvahaun tulos haulle indonesian lippu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uvahaun tulos haulle indonesian lippu"/>
          <p:cNvSpPr>
            <a:spLocks noChangeAspect="1" noChangeArrowheads="1"/>
          </p:cNvSpPr>
          <p:nvPr/>
        </p:nvSpPr>
        <p:spPr bwMode="auto">
          <a:xfrm>
            <a:off x="307975" y="-2587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2880320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heraldikot.partio.net/sites/heraldikot.partio.net/files/images/suomen-lippu-36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92" y="2924943"/>
            <a:ext cx="2643916" cy="19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Kuvahaun tulos haulle yhteisty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71" y="3130894"/>
            <a:ext cx="2293321" cy="15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Co-creation of an Quality </a:t>
            </a:r>
            <a:r>
              <a:rPr lang="en-US" dirty="0"/>
              <a:t>E</a:t>
            </a:r>
            <a:r>
              <a:rPr lang="en-US" dirty="0" smtClean="0"/>
              <a:t>nhancement </a:t>
            </a:r>
            <a:r>
              <a:rPr lang="en-US" dirty="0"/>
              <a:t>P</a:t>
            </a:r>
            <a:r>
              <a:rPr lang="en-US" dirty="0" smtClean="0"/>
              <a:t>roject for Indonesian Teacher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563174" y="2625237"/>
            <a:ext cx="777686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Finland University is a consortium of three Finnish universities: University of Eastern Finland, University of Tampere and University of Turku,  all belonging to the top 1 or 2 percent of the world universities. 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63174" y="3933056"/>
            <a:ext cx="782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Together with Indonesian experts Finland University has prepared a plan of a collaborative development project for quality enhancement in Indonesian teacher education </a:t>
            </a:r>
            <a:endParaRPr lang="en-US" sz="2400" b="1" dirty="0"/>
          </a:p>
        </p:txBody>
      </p:sp>
      <p:sp>
        <p:nvSpPr>
          <p:cNvPr id="5" name="AutoShape 4" descr="Kuvahaun tulos haulle indonesian lippu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uvahaun tulos haulle indonesian lippu"/>
          <p:cNvSpPr>
            <a:spLocks noChangeAspect="1" noChangeArrowheads="1"/>
          </p:cNvSpPr>
          <p:nvPr/>
        </p:nvSpPr>
        <p:spPr bwMode="auto">
          <a:xfrm>
            <a:off x="307975" y="-2587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07042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http://heraldikot.partio.net/sites/heraldikot.partio.net/files/images/suomen-lippu-36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1338"/>
            <a:ext cx="1230319" cy="9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Kuvahaun tulos haulle yhteisty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02" y="5190742"/>
            <a:ext cx="1256598" cy="8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project: First step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128316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four year </a:t>
            </a:r>
            <a:r>
              <a:rPr lang="en-US" sz="2400" dirty="0" smtClean="0"/>
              <a:t>project in close collaboration with 12 universities </a:t>
            </a:r>
            <a:endParaRPr lang="en-US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46328" y="1760436"/>
            <a:ext cx="763284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Critical challenges: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Structure of the teacher education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Curriculum of the teacher education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Capacity of the teacher education model</a:t>
            </a:r>
            <a:endParaRPr lang="en-US" sz="2000" dirty="0"/>
          </a:p>
        </p:txBody>
      </p:sp>
      <p:sp>
        <p:nvSpPr>
          <p:cNvPr id="5" name="Tekstiruutu 4"/>
          <p:cNvSpPr txBox="1"/>
          <p:nvPr/>
        </p:nvSpPr>
        <p:spPr>
          <a:xfrm>
            <a:off x="971600" y="41490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kstiruutu 8"/>
          <p:cNvSpPr txBox="1"/>
          <p:nvPr/>
        </p:nvSpPr>
        <p:spPr>
          <a:xfrm>
            <a:off x="910324" y="3364250"/>
            <a:ext cx="770485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PPG curriculum of student centered teacher education leading to responsible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Competence development program in PPGs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Model and criteria for Training Schools (partner and </a:t>
            </a:r>
            <a:r>
              <a:rPr lang="en-US" sz="2000" b="1" dirty="0" err="1" smtClean="0"/>
              <a:t>labschools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Competence development program in Teacher Training Institutions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935776" y="5373216"/>
            <a:ext cx="779413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scaling-up model which make it possible to educate over 5000 teacher educators, who support 200 000 new teachers, who will start teaching millions of students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4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project: Second step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683568" y="1988840"/>
            <a:ext cx="777686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Core universities act as Training and Innovation Centers for the whole Indonesian educational system and teacher education scaling up the models further to the whole country</a:t>
            </a:r>
            <a:endParaRPr lang="en-US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83568" y="3573016"/>
            <a:ext cx="777686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Sustainable collaboration between Finland University and the Indonesian teacher education actors</a:t>
            </a:r>
            <a:endParaRPr lang="en-US" sz="2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83568" y="4653136"/>
            <a:ext cx="777686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Joint research units providing solid scientific evidence for the continuous development of the educational processes in Indonesia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21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45069" cy="54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principles of the high quality teacher education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971600" y="2060848"/>
            <a:ext cx="741682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on adaptive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on pedagogical knowledge and scientific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on content knowledge and pedagogical content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on deliberate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on ethical professionalism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6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adaptive expertise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1179771" y="2132856"/>
            <a:ext cx="6840760" cy="390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Preparing teacher students for the changing world: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From routine practice towards adaptive and flexible skills enabling clever activities in novel situations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From static profession to continuous self directed and collaborative development of teaching expertise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7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 on pedagogical knowledge and scientific evidence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1141757" y="3861048"/>
            <a:ext cx="727280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Deep pedagogical and educational psychology knowledge about students and learning environments is a necessary basis for high quality teaching</a:t>
            </a:r>
            <a:endParaRPr lang="en-US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141757" y="5373216"/>
            <a:ext cx="734481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the role of scientific evidence and skills to find and make use of evidence in teacher work. </a:t>
            </a:r>
          </a:p>
          <a:p>
            <a:r>
              <a:rPr lang="en-US" sz="2400" dirty="0" smtClean="0"/>
              <a:t>This enables continuous professional development </a:t>
            </a:r>
            <a:endParaRPr lang="en-US" sz="2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141757" y="1484784"/>
            <a:ext cx="789473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centered teaching in a responsible way is demanding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Knowledge base for understanding students’ motives, prior knowledge, and learning processes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Knowledge base needed in organizing learning environments and in guiding students learning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1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 on content knowledge and pedagogical content knowledge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484784"/>
            <a:ext cx="763284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Teachers need deep understanding of the </a:t>
            </a:r>
            <a:r>
              <a:rPr lang="en-US" sz="2400" b="1" dirty="0" smtClean="0"/>
              <a:t>content knowledge </a:t>
            </a:r>
            <a:r>
              <a:rPr lang="en-US" sz="2400" dirty="0" smtClean="0"/>
              <a:t>they teach. They should be able to support students in approaching the content knowledge from different viewpoints and in building connections between concepts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Tekstiruutu 3"/>
          <p:cNvSpPr txBox="1"/>
          <p:nvPr/>
        </p:nvSpPr>
        <p:spPr>
          <a:xfrm>
            <a:off x="786934" y="3573016"/>
            <a:ext cx="7632848" cy="2739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 knowledge or general pedagogical knowledge is not enough. Techers should also have </a:t>
            </a:r>
            <a:r>
              <a:rPr lang="en-US" sz="2400" b="1" dirty="0" smtClean="0"/>
              <a:t>pedagogical content knowledge</a:t>
            </a:r>
            <a:r>
              <a:rPr lang="en-US" sz="2400" dirty="0" smtClean="0"/>
              <a:t>, which makes it possible to understand: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prior knowledge students need for construction the new concepts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is specific for learning certain concepts and skills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How prior knowledge and everyday beliefs can hinder learning of new concepts and skills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7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deliberate practice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1412776"/>
            <a:ext cx="79208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practice in a classroom is not enough for high quality teacher education</a:t>
            </a:r>
            <a:endParaRPr lang="en-US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755576" y="2564904"/>
            <a:ext cx="792088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needed for the development of adaptive expertise in teaching is deliberate practice: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Students own engagement in developing continuously better skills to understand students and organize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quality guidance and detailed feedback from an experienced  teacher or teacher educator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Systematic focusing on the different aspects of the professional skills and continuous self reflection and evaluation of own progress and weaknesses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9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ethical professionalism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827584" y="1772816"/>
            <a:ext cx="74888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Teacher profession is not only a collection of skills needed in classroom teaching but teachers have many other responsibilities in supporting the students’ personal development and also the local civil society </a:t>
            </a:r>
            <a:endParaRPr lang="en-US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791580" y="3594493"/>
            <a:ext cx="756084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Teacher students have to learn what is the role of schools and teachers in society and what are the ethical requirements of teacher profession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15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uvahaun tulos haulle kuvia suomesta"/>
          <p:cNvSpPr>
            <a:spLocks noChangeAspect="1" noChangeArrowheads="1"/>
          </p:cNvSpPr>
          <p:nvPr/>
        </p:nvSpPr>
        <p:spPr bwMode="auto">
          <a:xfrm>
            <a:off x="155575" y="-1676400"/>
            <a:ext cx="5257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43" y="50569"/>
            <a:ext cx="10207582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115616" y="26369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Thank you for your attention!</a:t>
            </a:r>
            <a:endParaRPr lang="en-US" sz="54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45069" cy="54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49010" y="332656"/>
            <a:ext cx="52565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With the increased budget, according to the President, we should focus on efforts to make education and healthcare truly effective and well targeted. …</a:t>
            </a:r>
          </a:p>
          <a:p>
            <a:endParaRPr lang="en-US" dirty="0" smtClean="0"/>
          </a:p>
          <a:p>
            <a:r>
              <a:rPr lang="en-US" dirty="0" smtClean="0"/>
              <a:t>The President asked that the allocation of education funding should be used effectively to improve access and quality of education.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266"/>
            <a:ext cx="8352928" cy="65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837"/>
            <a:ext cx="8352928" cy="65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83568" y="926127"/>
            <a:ext cx="453650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government has payed great attention to education in Indonesia. …</a:t>
            </a:r>
          </a:p>
          <a:p>
            <a:r>
              <a:rPr lang="en-US" dirty="0" smtClean="0"/>
              <a:t>“I want to say that we want to change, restore the dignity of the teacher education. If we look at the evolution of teacher education there have bee a lot of changes. However, are these organizational changes resulting in improvement of the quality? This is the question, "said Vice President (VP) Jusuf </a:t>
            </a:r>
            <a:r>
              <a:rPr lang="en-US" dirty="0" err="1" smtClean="0"/>
              <a:t>Kalla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84082" y="1313988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question of the quality of teacher education asked by Vice </a:t>
            </a:r>
            <a:r>
              <a:rPr lang="en-US" sz="2800" b="1" dirty="0"/>
              <a:t>P</a:t>
            </a:r>
            <a:r>
              <a:rPr lang="en-US" sz="2800" b="1" dirty="0" smtClean="0"/>
              <a:t>resident Jusuf </a:t>
            </a:r>
            <a:r>
              <a:rPr lang="en-US" sz="2800" b="1" dirty="0" err="1" smtClean="0"/>
              <a:t>Kalla</a:t>
            </a:r>
            <a:r>
              <a:rPr lang="en-US" sz="2800" b="1" dirty="0" smtClean="0"/>
              <a:t> is also the question we are dealing with in these two presentations. </a:t>
            </a:r>
          </a:p>
          <a:p>
            <a:endParaRPr lang="en-US" sz="2800" b="1" dirty="0"/>
          </a:p>
          <a:p>
            <a:r>
              <a:rPr lang="en-US" sz="2800" b="1" dirty="0" smtClean="0"/>
              <a:t>We are going to deal with the question of teacher education quality by using the lessons learned from the Finnish experience.</a:t>
            </a:r>
            <a:endParaRPr lang="en-US" sz="28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14" y="5173492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://heraldikot.partio.net/sites/heraldikot.partio.net/files/images/suomen-lippu-366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94" y="5117788"/>
            <a:ext cx="1230319" cy="9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Kuvahaun tulos haulle yhteisty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1256598" cy="8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9527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Finnish experience is relevant for the education development in Indonesia?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827584" y="2420888"/>
            <a:ext cx="76328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comparison with Indonesia the population in Finland is very small, 5 and half million inhabitants </a:t>
            </a:r>
            <a:endParaRPr lang="en-US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259632" y="4941168"/>
            <a:ext cx="576064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Finland is also a big country, one of the biggest in Europe (about the same size as </a:t>
            </a:r>
            <a:r>
              <a:rPr lang="en-US" sz="2800" dirty="0"/>
              <a:t>G</a:t>
            </a:r>
            <a:r>
              <a:rPr lang="en-US" sz="2800" dirty="0" smtClean="0"/>
              <a:t>ermany)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95275"/>
            <a:ext cx="1847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rnoleh\AppData\Local\Microsoft\Windows\Temporary Internet Files\Content.Outlook\2TU2UKJM\suomi maailmassa kart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1378</Words>
  <Application>Microsoft Office PowerPoint</Application>
  <PresentationFormat>Näytössä katseltava diaesitys (4:3)</PresentationFormat>
  <Paragraphs>149</Paragraphs>
  <Slides>36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7" baseType="lpstr">
      <vt:lpstr>Office-teema</vt:lpstr>
      <vt:lpstr>Teacher Education a Key Element of Successful Educational Systems</vt:lpstr>
      <vt:lpstr>Current state of the Indonesian Education</vt:lpstr>
      <vt:lpstr>PowerPoint-esitys</vt:lpstr>
      <vt:lpstr>PowerPoint-esitys</vt:lpstr>
      <vt:lpstr>PowerPoint-esitys</vt:lpstr>
      <vt:lpstr>PowerPoint-esitys</vt:lpstr>
      <vt:lpstr>PowerPoint-esitys</vt:lpstr>
      <vt:lpstr>Why Finnish experience is relevant for the education development in Indonesia?</vt:lpstr>
      <vt:lpstr>PowerPoint-esitys</vt:lpstr>
      <vt:lpstr>Why Finnish experience  is relevant for the education development in Indonesia?</vt:lpstr>
      <vt:lpstr>Why Finnish experience is relevant for the education development in Indonesia?</vt:lpstr>
      <vt:lpstr>Why Finnish experience is relevant for the education development in Indonesia?</vt:lpstr>
      <vt:lpstr>Why Finnish experience is relevant for the education development in Indonesia?</vt:lpstr>
      <vt:lpstr>Why Finnish experience is relevant for the education development in Indonesia?</vt:lpstr>
      <vt:lpstr>PowerPoint-esitys</vt:lpstr>
      <vt:lpstr>PowerPoint-esitys</vt:lpstr>
      <vt:lpstr>PowerPoint-esitys</vt:lpstr>
      <vt:lpstr>PowerPoint-esitys</vt:lpstr>
      <vt:lpstr>Gross Domestic Product per Capita of Finland and European Countries</vt:lpstr>
      <vt:lpstr>Gross Domestic Product per Capita of Finland and European Countries</vt:lpstr>
      <vt:lpstr>What is the impact of teacher education?</vt:lpstr>
      <vt:lpstr>What is the impact of teacher education?</vt:lpstr>
      <vt:lpstr>High level teacher education makes a difference </vt:lpstr>
      <vt:lpstr>High level teacher education makes a difference </vt:lpstr>
      <vt:lpstr>High level teacher education makes a difference </vt:lpstr>
      <vt:lpstr>Co-creation of an Quality Enhancement Project for Indonesian Teacher Education</vt:lpstr>
      <vt:lpstr>Co-creation of an Quality Enhancement Project for Indonesian Teacher Education</vt:lpstr>
      <vt:lpstr>Enhancement project: First step</vt:lpstr>
      <vt:lpstr>Enhancement project: Second step</vt:lpstr>
      <vt:lpstr>Key principles of the high quality teacher education</vt:lpstr>
      <vt:lpstr>Focus on adaptive expertise</vt:lpstr>
      <vt:lpstr>Focus on pedagogical knowledge and scientific evidence</vt:lpstr>
      <vt:lpstr>Focus on content knowledge and pedagogical content knowledge</vt:lpstr>
      <vt:lpstr>Focus on deliberate practice</vt:lpstr>
      <vt:lpstr>Focus on ethical professionalism</vt:lpstr>
      <vt:lpstr>PowerPoint-esitys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Erno Lehtinen</dc:creator>
  <cp:lastModifiedBy>Erno Lehtinen</cp:lastModifiedBy>
  <cp:revision>58</cp:revision>
  <dcterms:created xsi:type="dcterms:W3CDTF">2016-10-11T02:52:04Z</dcterms:created>
  <dcterms:modified xsi:type="dcterms:W3CDTF">2016-10-13T00:40:35Z</dcterms:modified>
</cp:coreProperties>
</file>